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oto Serif Georgian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erifGeorgian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NotoSerifGeorgian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7194ccaed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7194ccaed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7194ccaed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7194ccaed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7194ccaed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7194ccaed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0cea3a5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0cea3a5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e9a25e41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e9a25e41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7194cca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7194cca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7194ccaed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7194ccaed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e9a25e41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e9a25e41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7194ccaed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7194ccaed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7194ccaed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7194ccaed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7194ccaed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7194ccaed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7194ccaed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7194ccaed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e9a25e41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e9a25e41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hyperlink" Target="https://fineartamerica.com/featured/1-hydrogen-emission-and-absorption-spectra-carlos-clarivan.html?product=poste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ifsc.usp.br/~lavfis/lavfiswp/wp-content/uploads/2023/06/Hydrogen-Deuterium-Mass-Ratio.pdf" TargetMode="External"/><Relationship Id="rId4" Type="http://schemas.openxmlformats.org/officeDocument/2006/relationships/hyperlink" Target="https://journals.aps.org/prl/pdf/10.1103/PhysRevLett.62.62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8.jpg"/><Relationship Id="rId5" Type="http://schemas.openxmlformats.org/officeDocument/2006/relationships/hyperlink" Target="https://www.newport.com/p/63163" TargetMode="External"/><Relationship Id="rId6" Type="http://schemas.openxmlformats.org/officeDocument/2006/relationships/hyperlink" Target="https://homepages.uc.edu/~hansonmm/ASTRO/LECTURENOTES/W07/Light/EmissionLineTutorial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0" Type="http://schemas.openxmlformats.org/officeDocument/2006/relationships/image" Target="../media/image29.png"/><Relationship Id="rId9" Type="http://schemas.openxmlformats.org/officeDocument/2006/relationships/image" Target="../media/image25.png"/><Relationship Id="rId5" Type="http://schemas.openxmlformats.org/officeDocument/2006/relationships/image" Target="../media/image3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3.jpg"/><Relationship Id="rId5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00" y="1046300"/>
            <a:ext cx="4168601" cy="37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306125" y="2319025"/>
            <a:ext cx="356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Edgard Macena Cabral  - 11820833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Iago Ferreira de Morais - 12610480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010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3"/>
          <p:cNvGrpSpPr/>
          <p:nvPr/>
        </p:nvGrpSpPr>
        <p:grpSpPr>
          <a:xfrm>
            <a:off x="5857237" y="4269474"/>
            <a:ext cx="2467188" cy="819601"/>
            <a:chOff x="6512862" y="4303224"/>
            <a:chExt cx="2467188" cy="819601"/>
          </a:xfrm>
        </p:grpSpPr>
        <p:sp>
          <p:nvSpPr>
            <p:cNvPr id="58" name="Google Shape;58;p13"/>
            <p:cNvSpPr txBox="1"/>
            <p:nvPr/>
          </p:nvSpPr>
          <p:spPr>
            <a:xfrm>
              <a:off x="6699750" y="4784125"/>
              <a:ext cx="2093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BR" sz="1000">
                  <a:solidFill>
                    <a:schemeClr val="lt1"/>
                  </a:solidFill>
                </a:rPr>
                <a:t>Laboratório Avançado de Física I</a:t>
              </a:r>
              <a:endParaRPr i="1" sz="1000">
                <a:solidFill>
                  <a:schemeClr val="lt1"/>
                </a:solidFill>
              </a:endParaRPr>
            </a:p>
          </p:txBody>
        </p:sp>
        <p:pic>
          <p:nvPicPr>
            <p:cNvPr id="59" name="Google Shape;5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12862" y="4303224"/>
              <a:ext cx="2467188" cy="528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Google Shape;60;p13"/>
          <p:cNvSpPr/>
          <p:nvPr/>
        </p:nvSpPr>
        <p:spPr>
          <a:xfrm>
            <a:off x="0" y="0"/>
            <a:ext cx="9144000" cy="877200"/>
          </a:xfrm>
          <a:prstGeom prst="rect">
            <a:avLst/>
          </a:prstGeom>
          <a:solidFill>
            <a:srgbClr val="000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823500" y="156300"/>
            <a:ext cx="7497000" cy="7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PRÉ-PRÁTICA II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ESPECTROSCOPIA HIDROGÊNIO E DEUTÉRIO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351825" y="4660350"/>
            <a:ext cx="22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Imagem I</a:t>
            </a:r>
            <a:r>
              <a:rPr lang="pt-BR" sz="1000">
                <a:solidFill>
                  <a:srgbClr val="B4DAF8"/>
                </a:solidFill>
              </a:rPr>
              <a:t>: Espectro do Hidrogênio.</a:t>
            </a:r>
            <a:endParaRPr sz="1000">
              <a:solidFill>
                <a:srgbClr val="B4DAF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D3B7">
            <a:alpha val="25110"/>
          </a:srgbClr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CA5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>
            <p:ph type="ctrTitle"/>
          </p:nvPr>
        </p:nvSpPr>
        <p:spPr>
          <a:xfrm>
            <a:off x="2620350" y="115800"/>
            <a:ext cx="39033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ESPERADOS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7" name="Google Shape;217;p22"/>
          <p:cNvGrpSpPr/>
          <p:nvPr/>
        </p:nvGrpSpPr>
        <p:grpSpPr>
          <a:xfrm>
            <a:off x="544550" y="3917150"/>
            <a:ext cx="5607900" cy="615600"/>
            <a:chOff x="544550" y="3917150"/>
            <a:chExt cx="5607900" cy="615600"/>
          </a:xfrm>
        </p:grpSpPr>
        <p:sp>
          <p:nvSpPr>
            <p:cNvPr id="218" name="Google Shape;218;p22"/>
            <p:cNvSpPr txBox="1"/>
            <p:nvPr/>
          </p:nvSpPr>
          <p:spPr>
            <a:xfrm>
              <a:off x="544550" y="3917150"/>
              <a:ext cx="5607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Diferença relativa dos comprimentos de onda Hidrogênio e Deutério de aproximadamente: </a:t>
              </a:r>
              <a:r>
                <a:rPr b="1" lang="pt-BR"/>
                <a:t>0,999728</a:t>
              </a:r>
              <a:endParaRPr b="1"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2348600" y="4208500"/>
              <a:ext cx="911400" cy="233400"/>
            </a:xfrm>
            <a:prstGeom prst="rect">
              <a:avLst/>
            </a:prstGeom>
            <a:solidFill>
              <a:srgbClr val="49D3B7">
                <a:alpha val="25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225" y="960225"/>
            <a:ext cx="5613621" cy="28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94E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>
            <p:ph type="ctrTitle"/>
          </p:nvPr>
        </p:nvSpPr>
        <p:spPr>
          <a:xfrm>
            <a:off x="2620425" y="29425"/>
            <a:ext cx="39033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Referências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3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294E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580275" y="1399625"/>
            <a:ext cx="79836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J. Stoltenberg, D. Pengra, and J. A. Detwiler. </a:t>
            </a:r>
            <a:r>
              <a:rPr lang="pt-BR"/>
              <a:t>Hydrogen-Deuterium Mass Ratio. 2016. Acesso em: 10 de setembro de 2023. Retirado de: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>
                <a:solidFill>
                  <a:schemeClr val="dk1"/>
                </a:solidFill>
              </a:rPr>
              <a:t>F. Biraben, J. C. Garreau, L. Julien, and M. Allegrini. New measurement of the Rydberg Constant by Two-Photon Spectroscopy of Hydrogen Rydberg States. Fevereiro de 1989. Acesso em: 12 de setembro. Retirado de: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>
            <a:off x="-85725" y="-128550"/>
            <a:ext cx="9629700" cy="54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/>
        </p:nvSpPr>
        <p:spPr>
          <a:xfrm>
            <a:off x="3281250" y="2209800"/>
            <a:ext cx="2581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O</a:t>
            </a:r>
            <a:r>
              <a:rPr lang="pt-BR" sz="2500">
                <a:solidFill>
                  <a:schemeClr val="lt1"/>
                </a:solidFill>
              </a:rPr>
              <a:t>OBRIGADO ;)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0" y="0"/>
            <a:ext cx="9144000" cy="877200"/>
          </a:xfrm>
          <a:prstGeom prst="rect">
            <a:avLst/>
          </a:prstGeom>
          <a:solidFill>
            <a:srgbClr val="0103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>
            <p:ph type="ctrTitle"/>
          </p:nvPr>
        </p:nvSpPr>
        <p:spPr>
          <a:xfrm>
            <a:off x="3280950" y="105625"/>
            <a:ext cx="25821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PÓS-PRÁTICA I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351925" y="2932450"/>
            <a:ext cx="2810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Introdução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Contextualização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351925" y="1395000"/>
            <a:ext cx="4860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Edgard  -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Iago Ferreira de Morais - 12610480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1599750" y="475300"/>
            <a:ext cx="59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lt1"/>
                </a:solidFill>
              </a:rPr>
              <a:t>Instituto de Física de São Carlos - Laboratório Avançado de Física I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3103950" y="2932450"/>
            <a:ext cx="2810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Revisão da Literatura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Objetivos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6070750" y="2932450"/>
            <a:ext cx="2810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Métodos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Resultados esperados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5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0103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600" y="3390725"/>
            <a:ext cx="2758500" cy="2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63" y="2355476"/>
            <a:ext cx="3817800" cy="2433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759925"/>
            <a:ext cx="9144000" cy="4383600"/>
          </a:xfrm>
          <a:prstGeom prst="rect">
            <a:avLst/>
          </a:prstGeom>
          <a:solidFill>
            <a:srgbClr val="B4DA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0" y="-20375"/>
            <a:ext cx="9144000" cy="780300"/>
          </a:xfrm>
          <a:prstGeom prst="rect">
            <a:avLst/>
          </a:prstGeom>
          <a:solidFill>
            <a:srgbClr val="010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ctrTitle"/>
          </p:nvPr>
        </p:nvSpPr>
        <p:spPr>
          <a:xfrm>
            <a:off x="3280950" y="105625"/>
            <a:ext cx="25821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SUMÁRIO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14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01033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814675" y="1738350"/>
            <a:ext cx="441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Contextualização</a:t>
            </a: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 Histórica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Revisão da Literatura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Objetivos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Métodos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Resultados esperados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824" y="899325"/>
            <a:ext cx="2911175" cy="185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ydrogen lamp spectrum - OFF-66% &gt; Shipping free"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825" y="2837495"/>
            <a:ext cx="2911175" cy="225008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 rot="-5400000">
            <a:off x="7398150" y="1660500"/>
            <a:ext cx="191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Imagem II</a:t>
            </a:r>
            <a:r>
              <a:rPr lang="pt-BR" sz="1000"/>
              <a:t>. Espectro </a:t>
            </a:r>
            <a:r>
              <a:rPr lang="pt-BR" sz="1000"/>
              <a:t>Deutério.</a:t>
            </a:r>
            <a:endParaRPr sz="1000"/>
          </a:p>
        </p:txBody>
      </p:sp>
      <p:sp>
        <p:nvSpPr>
          <p:cNvPr id="75" name="Google Shape;75;p14"/>
          <p:cNvSpPr txBox="1"/>
          <p:nvPr/>
        </p:nvSpPr>
        <p:spPr>
          <a:xfrm rot="-5400000">
            <a:off x="7286850" y="3794100"/>
            <a:ext cx="213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6"/>
              </a:rPr>
              <a:t>Imagem III</a:t>
            </a:r>
            <a:r>
              <a:rPr lang="pt-BR" sz="1000"/>
              <a:t>. Espectro Hidrogênio.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B696">
            <a:alpha val="80000"/>
          </a:srgbClr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75" y="0"/>
            <a:ext cx="9144000" cy="780300"/>
          </a:xfrm>
          <a:prstGeom prst="rect">
            <a:avLst/>
          </a:prstGeom>
          <a:solidFill>
            <a:srgbClr val="4926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ctrTitle"/>
          </p:nvPr>
        </p:nvSpPr>
        <p:spPr>
          <a:xfrm>
            <a:off x="2919075" y="133950"/>
            <a:ext cx="3306000" cy="51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CONTEXTUALIZAÇÃO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5"/>
          <p:cNvSpPr/>
          <p:nvPr/>
        </p:nvSpPr>
        <p:spPr>
          <a:xfrm rot="-5400000">
            <a:off x="-1859200" y="2974300"/>
            <a:ext cx="3870900" cy="110100"/>
          </a:xfrm>
          <a:prstGeom prst="rect">
            <a:avLst/>
          </a:prstGeom>
          <a:solidFill>
            <a:srgbClr val="49260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50" y="914875"/>
            <a:ext cx="982585" cy="12449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5"/>
          <p:cNvGrpSpPr/>
          <p:nvPr/>
        </p:nvGrpSpPr>
        <p:grpSpPr>
          <a:xfrm>
            <a:off x="1201900" y="1069950"/>
            <a:ext cx="2146500" cy="996000"/>
            <a:chOff x="1381800" y="911250"/>
            <a:chExt cx="2146500" cy="996000"/>
          </a:xfrm>
        </p:grpSpPr>
        <p:sp>
          <p:nvSpPr>
            <p:cNvPr id="85" name="Google Shape;85;p15"/>
            <p:cNvSpPr txBox="1"/>
            <p:nvPr/>
          </p:nvSpPr>
          <p:spPr>
            <a:xfrm>
              <a:off x="1381800" y="911250"/>
              <a:ext cx="214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1665 - Isaac Newton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1381800" y="1291650"/>
              <a:ext cx="2146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Difração da luz usando prisma.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012" y="2163456"/>
            <a:ext cx="982584" cy="121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5"/>
          <p:cNvGrpSpPr/>
          <p:nvPr/>
        </p:nvGrpSpPr>
        <p:grpSpPr>
          <a:xfrm>
            <a:off x="80250" y="2371088"/>
            <a:ext cx="2146500" cy="954088"/>
            <a:chOff x="1326950" y="1069388"/>
            <a:chExt cx="2146500" cy="954088"/>
          </a:xfrm>
        </p:grpSpPr>
        <p:sp>
          <p:nvSpPr>
            <p:cNvPr id="89" name="Google Shape;89;p15"/>
            <p:cNvSpPr txBox="1"/>
            <p:nvPr/>
          </p:nvSpPr>
          <p:spPr>
            <a:xfrm>
              <a:off x="1326950" y="1069388"/>
              <a:ext cx="214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1752 </a:t>
              </a: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- Thomas Melvill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1326950" y="1407875"/>
              <a:ext cx="2146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Pai da espectroscopia por emissão de chamas; Sais.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1" name="Google Shape;91;p15"/>
          <p:cNvGrpSpPr/>
          <p:nvPr/>
        </p:nvGrpSpPr>
        <p:grpSpPr>
          <a:xfrm>
            <a:off x="1163850" y="3511050"/>
            <a:ext cx="2146500" cy="1427113"/>
            <a:chOff x="1419950" y="609150"/>
            <a:chExt cx="2146500" cy="1427113"/>
          </a:xfrm>
        </p:grpSpPr>
        <p:sp>
          <p:nvSpPr>
            <p:cNvPr id="92" name="Google Shape;92;p15"/>
            <p:cNvSpPr txBox="1"/>
            <p:nvPr/>
          </p:nvSpPr>
          <p:spPr>
            <a:xfrm>
              <a:off x="1419950" y="609150"/>
              <a:ext cx="214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1802</a:t>
              </a: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 - Thomas Young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1419950" y="989563"/>
              <a:ext cx="2146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Fenômeno da interferência; carácter ondulatório da luz; quebra com a interpretação corpuscular.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94" name="Google Shape;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325" y="3536432"/>
            <a:ext cx="982584" cy="122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6">
            <a:alphaModFix/>
          </a:blip>
          <a:srcRect b="14111" l="0" r="0" t="0"/>
          <a:stretch/>
        </p:blipFill>
        <p:spPr>
          <a:xfrm>
            <a:off x="3235245" y="928008"/>
            <a:ext cx="982587" cy="1274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5"/>
          <p:cNvGrpSpPr/>
          <p:nvPr/>
        </p:nvGrpSpPr>
        <p:grpSpPr>
          <a:xfrm>
            <a:off x="4251000" y="949900"/>
            <a:ext cx="2278200" cy="1350900"/>
            <a:chOff x="1458000" y="835050"/>
            <a:chExt cx="2278200" cy="1350900"/>
          </a:xfrm>
        </p:grpSpPr>
        <p:sp>
          <p:nvSpPr>
            <p:cNvPr id="97" name="Google Shape;97;p15"/>
            <p:cNvSpPr txBox="1"/>
            <p:nvPr/>
          </p:nvSpPr>
          <p:spPr>
            <a:xfrm>
              <a:off x="1458000" y="835050"/>
              <a:ext cx="2278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1801 </a:t>
              </a: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- Johann </a:t>
              </a: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Wilhelm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" name="Google Shape;98;p15"/>
            <p:cNvSpPr txBox="1"/>
            <p:nvPr/>
          </p:nvSpPr>
          <p:spPr>
            <a:xfrm>
              <a:off x="1458000" y="1139250"/>
              <a:ext cx="22782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Descoberta da radiação ultravioleta; raios químicos; comprimentos de onda maiores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99" name="Google Shape;9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6616" y="2275964"/>
            <a:ext cx="982584" cy="1226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5"/>
          <p:cNvGrpSpPr/>
          <p:nvPr/>
        </p:nvGrpSpPr>
        <p:grpSpPr>
          <a:xfrm>
            <a:off x="3179250" y="2326688"/>
            <a:ext cx="2426100" cy="1135500"/>
            <a:chOff x="1376850" y="840238"/>
            <a:chExt cx="2426100" cy="1135500"/>
          </a:xfrm>
        </p:grpSpPr>
        <p:sp>
          <p:nvSpPr>
            <p:cNvPr id="101" name="Google Shape;101;p15"/>
            <p:cNvSpPr txBox="1"/>
            <p:nvPr/>
          </p:nvSpPr>
          <p:spPr>
            <a:xfrm>
              <a:off x="1376850" y="840238"/>
              <a:ext cx="2426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1802 - William Wollaston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1376850" y="1144438"/>
              <a:ext cx="2426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Detecção de linhas escuras no espectro solar; difração propriamente dito.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03" name="Google Shape;10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1062" y="3496517"/>
            <a:ext cx="982585" cy="12892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5"/>
          <p:cNvGrpSpPr/>
          <p:nvPr/>
        </p:nvGrpSpPr>
        <p:grpSpPr>
          <a:xfrm>
            <a:off x="4327200" y="3600563"/>
            <a:ext cx="2426100" cy="1440300"/>
            <a:chOff x="1458000" y="742513"/>
            <a:chExt cx="2426100" cy="1440300"/>
          </a:xfrm>
        </p:grpSpPr>
        <p:sp>
          <p:nvSpPr>
            <p:cNvPr id="105" name="Google Shape;105;p15"/>
            <p:cNvSpPr txBox="1"/>
            <p:nvPr/>
          </p:nvSpPr>
          <p:spPr>
            <a:xfrm>
              <a:off x="1458000" y="742513"/>
              <a:ext cx="2426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1811 - François Arago &amp; Augustin Fresnel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1458000" y="1351513"/>
              <a:ext cx="2426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Polarização; Polarização rotatória e cromática da luz; diagrama de fasores.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07" name="Google Shape;10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5400" y="1069950"/>
            <a:ext cx="2492249" cy="1483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5"/>
          <p:cNvGrpSpPr/>
          <p:nvPr/>
        </p:nvGrpSpPr>
        <p:grpSpPr>
          <a:xfrm>
            <a:off x="6636225" y="2494750"/>
            <a:ext cx="2430600" cy="1148400"/>
            <a:chOff x="1337375" y="682650"/>
            <a:chExt cx="2430600" cy="1148400"/>
          </a:xfrm>
        </p:grpSpPr>
        <p:sp>
          <p:nvSpPr>
            <p:cNvPr id="109" name="Google Shape;109;p15"/>
            <p:cNvSpPr txBox="1"/>
            <p:nvPr/>
          </p:nvSpPr>
          <p:spPr>
            <a:xfrm>
              <a:off x="1337375" y="682650"/>
              <a:ext cx="2387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1859 - Espectroscópio de Bunsen e Kirchhoff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1341875" y="1215450"/>
              <a:ext cx="242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Espectroscopia; leis de kirchhoff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1" name="Google Shape;111;p15"/>
          <p:cNvSpPr txBox="1"/>
          <p:nvPr/>
        </p:nvSpPr>
        <p:spPr>
          <a:xfrm>
            <a:off x="6800475" y="3809863"/>
            <a:ext cx="210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Times New Roman"/>
                <a:ea typeface="Times New Roman"/>
                <a:cs typeface="Times New Roman"/>
                <a:sym typeface="Times New Roman"/>
              </a:rPr>
              <a:t>Segunda metade do séc. XIX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7233825" y="4345050"/>
            <a:ext cx="1235400" cy="236400"/>
          </a:xfrm>
          <a:prstGeom prst="rightArrow">
            <a:avLst>
              <a:gd fmla="val 50000" name="adj1"/>
              <a:gd fmla="val 82868" name="adj2"/>
            </a:avLst>
          </a:prstGeom>
          <a:solidFill>
            <a:srgbClr val="49260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B696">
            <a:alpha val="80000"/>
          </a:srgbClr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75" y="0"/>
            <a:ext cx="9144000" cy="780300"/>
          </a:xfrm>
          <a:prstGeom prst="rect">
            <a:avLst/>
          </a:prstGeom>
          <a:solidFill>
            <a:srgbClr val="4926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>
            <p:ph type="ctrTitle"/>
          </p:nvPr>
        </p:nvSpPr>
        <p:spPr>
          <a:xfrm>
            <a:off x="2919075" y="133950"/>
            <a:ext cx="3306000" cy="51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CONTEXTUALIZAÇÃO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6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49260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6"/>
          <p:cNvGrpSpPr/>
          <p:nvPr/>
        </p:nvGrpSpPr>
        <p:grpSpPr>
          <a:xfrm>
            <a:off x="2040100" y="1069950"/>
            <a:ext cx="2146500" cy="1211700"/>
            <a:chOff x="2220000" y="911250"/>
            <a:chExt cx="2146500" cy="1211700"/>
          </a:xfrm>
        </p:grpSpPr>
        <p:sp>
          <p:nvSpPr>
            <p:cNvPr id="121" name="Google Shape;121;p16"/>
            <p:cNvSpPr txBox="1"/>
            <p:nvPr/>
          </p:nvSpPr>
          <p:spPr>
            <a:xfrm>
              <a:off x="2220000" y="911250"/>
              <a:ext cx="214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1885 </a:t>
              </a: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- Johann Balmer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2220000" y="1291650"/>
              <a:ext cx="2146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Série de Balmer; Comprimentos de onda do </a:t>
              </a: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r>
                <a:rPr baseline="-25000" lang="pt-BR">
                  <a:latin typeface="Times New Roman"/>
                  <a:ea typeface="Times New Roman"/>
                  <a:cs typeface="Times New Roman"/>
                  <a:sym typeface="Times New Roman"/>
                </a:rPr>
                <a:t>atômico</a:t>
              </a:r>
              <a:endParaRPr baseline="-25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00" y="1058670"/>
            <a:ext cx="1398948" cy="1942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ambda_{n}=3646.\frac{n^{2}}{n^{2}-4}&#10;%b590c706-a26f-400f-abb1-0e74a7c2e516"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3703" y="2362725"/>
            <a:ext cx="1319294" cy="2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452" y="1031674"/>
            <a:ext cx="1398948" cy="1996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6"/>
          <p:cNvGrpSpPr/>
          <p:nvPr/>
        </p:nvGrpSpPr>
        <p:grpSpPr>
          <a:xfrm>
            <a:off x="6055281" y="1069950"/>
            <a:ext cx="2918378" cy="1427100"/>
            <a:chOff x="2220000" y="911250"/>
            <a:chExt cx="2590200" cy="1427100"/>
          </a:xfrm>
        </p:grpSpPr>
        <p:sp>
          <p:nvSpPr>
            <p:cNvPr id="127" name="Google Shape;127;p16"/>
            <p:cNvSpPr txBox="1"/>
            <p:nvPr/>
          </p:nvSpPr>
          <p:spPr>
            <a:xfrm>
              <a:off x="2220000" y="911250"/>
              <a:ext cx="2590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1890 </a:t>
              </a: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- Johannes Rydberg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2220000" y="1291650"/>
              <a:ext cx="25902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Torna a </a:t>
              </a: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fórmula</a:t>
              </a: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 de Balmer mais genérica e postula sobre a transição eletrônica e comprimento de onda associado.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descr="\frac{1}{\lambda}=R_{H}[\frac{1}{n^{2}_1}-\frac{1}{n^{2}_2}]&#10;%a08f922b-5ccb-4300-904b-984acc8395c2" id="129" name="Google Shape;12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2925" y="2497050"/>
            <a:ext cx="1743075" cy="34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6"/>
          <p:cNvGrpSpPr/>
          <p:nvPr/>
        </p:nvGrpSpPr>
        <p:grpSpPr>
          <a:xfrm>
            <a:off x="55100" y="3377700"/>
            <a:ext cx="2753400" cy="1427100"/>
            <a:chOff x="1775450" y="911250"/>
            <a:chExt cx="2753400" cy="1427100"/>
          </a:xfrm>
        </p:grpSpPr>
        <p:sp>
          <p:nvSpPr>
            <p:cNvPr id="131" name="Google Shape;131;p16"/>
            <p:cNvSpPr txBox="1"/>
            <p:nvPr/>
          </p:nvSpPr>
          <p:spPr>
            <a:xfrm>
              <a:off x="1775450" y="911250"/>
              <a:ext cx="2753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1935 </a:t>
              </a: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- Harold Clayton Urey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" name="Google Shape;132;p16"/>
            <p:cNvSpPr txBox="1"/>
            <p:nvPr/>
          </p:nvSpPr>
          <p:spPr>
            <a:xfrm>
              <a:off x="1839000" y="1291650"/>
              <a:ext cx="26550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Isolamento de isótopos; 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Nobel de Química pela obtenção do Deutério - Hidrogênio pesado;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bomba de hidrogênio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33" name="Google Shape;13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7479" y="3077869"/>
            <a:ext cx="1545930" cy="194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4300" y="3001675"/>
            <a:ext cx="1398950" cy="19660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6"/>
          <p:cNvGrpSpPr/>
          <p:nvPr/>
        </p:nvGrpSpPr>
        <p:grpSpPr>
          <a:xfrm>
            <a:off x="4395900" y="3378863"/>
            <a:ext cx="2918400" cy="1211700"/>
            <a:chOff x="1862125" y="1085313"/>
            <a:chExt cx="2918400" cy="1211700"/>
          </a:xfrm>
        </p:grpSpPr>
        <p:sp>
          <p:nvSpPr>
            <p:cNvPr id="136" name="Google Shape;136;p16"/>
            <p:cNvSpPr txBox="1"/>
            <p:nvPr/>
          </p:nvSpPr>
          <p:spPr>
            <a:xfrm>
              <a:off x="1862125" y="1085313"/>
              <a:ext cx="2918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1922</a:t>
              </a:r>
              <a:r>
                <a:rPr b="1" lang="pt-BR" sz="1600">
                  <a:latin typeface="Times New Roman"/>
                  <a:ea typeface="Times New Roman"/>
                  <a:cs typeface="Times New Roman"/>
                  <a:sym typeface="Times New Roman"/>
                </a:rPr>
                <a:t>- Niels Bohr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7" name="Google Shape;137;p16"/>
            <p:cNvSpPr txBox="1"/>
            <p:nvPr/>
          </p:nvSpPr>
          <p:spPr>
            <a:xfrm>
              <a:off x="1862125" y="1465713"/>
              <a:ext cx="2918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Times New Roman"/>
                  <a:ea typeface="Times New Roman"/>
                  <a:cs typeface="Times New Roman"/>
                  <a:sym typeface="Times New Roman"/>
                </a:rPr>
                <a:t>Nobel de Física; quantização da energia; estrutura atômica e mecânica quântica;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D783">
            <a:alpha val="19820"/>
          </a:srgbClr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 txBox="1"/>
          <p:nvPr>
            <p:ph type="ctrTitle"/>
          </p:nvPr>
        </p:nvSpPr>
        <p:spPr>
          <a:xfrm>
            <a:off x="2496600" y="115800"/>
            <a:ext cx="41508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REVISÃO DA LITERATURA</a:t>
            </a:r>
            <a:endParaRPr sz="2200">
              <a:solidFill>
                <a:schemeClr val="lt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sp>
        <p:nvSpPr>
          <p:cNvPr id="144" name="Google Shape;144;p17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10429650" y="339075"/>
            <a:ext cx="3206400" cy="569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o feixe de elétrons é produzido?</a:t>
            </a:r>
            <a:endParaRPr b="1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99525" y="918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b="1" lang="pt-BR">
                <a:solidFill>
                  <a:schemeClr val="dk1"/>
                </a:solidFill>
              </a:rPr>
              <a:t>Postulados de Bohr</a:t>
            </a:r>
            <a:endParaRPr/>
          </a:p>
        </p:txBody>
      </p:sp>
      <p:grpSp>
        <p:nvGrpSpPr>
          <p:cNvPr id="147" name="Google Shape;147;p17"/>
          <p:cNvGrpSpPr/>
          <p:nvPr/>
        </p:nvGrpSpPr>
        <p:grpSpPr>
          <a:xfrm>
            <a:off x="-326025" y="1372425"/>
            <a:ext cx="4646400" cy="3586500"/>
            <a:chOff x="-173625" y="1296225"/>
            <a:chExt cx="4646400" cy="3586500"/>
          </a:xfrm>
        </p:grpSpPr>
        <p:sp>
          <p:nvSpPr>
            <p:cNvPr id="148" name="Google Shape;148;p17"/>
            <p:cNvSpPr txBox="1"/>
            <p:nvPr/>
          </p:nvSpPr>
          <p:spPr>
            <a:xfrm>
              <a:off x="-173625" y="1296225"/>
              <a:ext cx="4646400" cy="358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➢"/>
              </a:pPr>
              <a:r>
                <a:rPr lang="pt-BR">
                  <a:solidFill>
                    <a:schemeClr val="dk1"/>
                  </a:solidFill>
                </a:rPr>
                <a:t>O movimento circular do elétron pode ser modelado pela influência do potencial coulombiano.</a:t>
              </a:r>
              <a:endParaRPr>
                <a:solidFill>
                  <a:schemeClr val="dk1"/>
                </a:solidFill>
              </a:endParaRPr>
            </a:p>
            <a:p>
              <a:pPr indent="-317500" lvl="1" marL="9144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➢"/>
              </a:pPr>
              <a:r>
                <a:rPr lang="pt-BR">
                  <a:solidFill>
                    <a:schemeClr val="dk1"/>
                  </a:solidFill>
                </a:rPr>
                <a:t>O momento angular (L) é quantizado; os elétrons ficam estáveis nessas órbitas e somente emitem radiação quando são excitados ou “desexcitados” para outra órbita.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-317500" lvl="1" marL="9144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➢"/>
              </a:pPr>
              <a:r>
                <a:rPr lang="pt-BR">
                  <a:solidFill>
                    <a:schemeClr val="dk1"/>
                  </a:solidFill>
                </a:rPr>
                <a:t>A radiação emitida quando há a transição tem a energia (E) bem definida e também é dada pela diferença das energias associadas a cada nível.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descr="L=n\hbar&#10;%ef043f49-027c-4835-8313-676bfb7e7f42" id="149" name="Google Shape;14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5725" y="3327000"/>
              <a:ext cx="647700" cy="161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=h\nu&#10;%64e34040-b3d3-426c-bcf5-eb46173a4924" id="150" name="Google Shape;15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25725" y="4687100"/>
              <a:ext cx="647700" cy="161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R_{H}=\frac{mZ^{2}e^{4}}{(4\pi\varepsilon_0)^{2}2\hbar^{2}}&#10;%934adbab-d9de-4e33-8388-118a86e7febd" id="151" name="Google Shape;15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350" y="-1823275"/>
            <a:ext cx="17716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5274263" y="759900"/>
            <a:ext cx="324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Níveis de energia para átomos mononucleares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153" name="Google Shape;153;p17"/>
          <p:cNvGrpSpPr/>
          <p:nvPr/>
        </p:nvGrpSpPr>
        <p:grpSpPr>
          <a:xfrm>
            <a:off x="5315516" y="1314217"/>
            <a:ext cx="3164979" cy="3753312"/>
            <a:chOff x="359900" y="912300"/>
            <a:chExt cx="3439446" cy="4078801"/>
          </a:xfrm>
        </p:grpSpPr>
        <p:pic>
          <p:nvPicPr>
            <p:cNvPr id="154" name="Google Shape;15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9900" y="912300"/>
              <a:ext cx="3439446" cy="4078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7"/>
            <p:cNvSpPr/>
            <p:nvPr/>
          </p:nvSpPr>
          <p:spPr>
            <a:xfrm>
              <a:off x="1822250" y="1060800"/>
              <a:ext cx="771000" cy="1640700"/>
            </a:xfrm>
            <a:prstGeom prst="ellipse">
              <a:avLst/>
            </a:prstGeom>
            <a:noFill/>
            <a:ln cap="flat" cmpd="sng" w="952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D783">
            <a:alpha val="19820"/>
          </a:srgbClr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 txBox="1"/>
          <p:nvPr>
            <p:ph type="ctrTitle"/>
          </p:nvPr>
        </p:nvSpPr>
        <p:spPr>
          <a:xfrm>
            <a:off x="2496600" y="115800"/>
            <a:ext cx="41508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REVISÃO DA LITERATURA</a:t>
            </a:r>
            <a:endParaRPr sz="2200">
              <a:solidFill>
                <a:schemeClr val="lt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sp>
        <p:nvSpPr>
          <p:cNvPr id="162" name="Google Shape;162;p18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10429650" y="339075"/>
            <a:ext cx="3206400" cy="569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o feixe de elétrons é produzido?</a:t>
            </a:r>
            <a:endParaRPr b="1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331675" y="1093900"/>
            <a:ext cx="33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b="1" lang="pt-BR">
                <a:solidFill>
                  <a:schemeClr val="dk1"/>
                </a:solidFill>
              </a:rPr>
              <a:t>Energia associada a cada nível</a:t>
            </a:r>
            <a:endParaRPr/>
          </a:p>
        </p:txBody>
      </p:sp>
      <p:pic>
        <p:nvPicPr>
          <p:cNvPr descr="E_{n}=-\frac{mZ^{2}e^{4}}{(4\pi\varepsilon_0)^{2}2\hbar^{2}n^{2}}&#10;%088b67e8-51d4-40cd-ab76-5ae5b1dfdbda"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75" y="1621700"/>
            <a:ext cx="19431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331675" y="2146200"/>
            <a:ext cx="33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b="1" lang="pt-BR">
                <a:solidFill>
                  <a:schemeClr val="dk1"/>
                </a:solidFill>
              </a:rPr>
              <a:t>Energia na transição de órbitas</a:t>
            </a:r>
            <a:endParaRPr/>
          </a:p>
        </p:txBody>
      </p:sp>
      <p:pic>
        <p:nvPicPr>
          <p:cNvPr descr="E_{i}-E_{f}=\frac{hc}{\lambda}=\frac{mZ^{2}e^{4}}{(4\pi\varepsilon_0)^{2}2\hbar^{2}}[\frac{1}{n^{2}_f}-\frac{1}{n^{2}_i}]&#10;%2a21475a-7a3a-4d78-b637-f624a86f4ac6"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75" y="2703750"/>
            <a:ext cx="40957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100750" y="3337350"/>
            <a:ext cx="30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Constante de Rydberg [R</a:t>
            </a:r>
            <a:r>
              <a:rPr baseline="-25000" lang="pt-BR"/>
              <a:t>H</a:t>
            </a:r>
            <a:r>
              <a:rPr lang="pt-BR"/>
              <a:t>]:</a:t>
            </a:r>
            <a:endParaRPr/>
          </a:p>
        </p:txBody>
      </p:sp>
      <p:pic>
        <p:nvPicPr>
          <p:cNvPr descr="R_{H}=\frac{mZ^{2}e^{4}}{(4\pi\varepsilon_0)^{2}2\hbar^{2}}&#10;%934adbab-d9de-4e33-8388-118a86e7febd" id="169" name="Google Shape;16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850" y="3810225"/>
            <a:ext cx="1691755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2915675" y="3337600"/>
            <a:ext cx="21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b="1" lang="pt-BR">
                <a:solidFill>
                  <a:schemeClr val="dk1"/>
                </a:solidFill>
              </a:rPr>
              <a:t>Massa reduzida</a:t>
            </a:r>
            <a:endParaRPr/>
          </a:p>
        </p:txBody>
      </p:sp>
      <p:pic>
        <p:nvPicPr>
          <p:cNvPr descr="\mu=\frac{mM}{(M+m)}&#10;%2ced327c-3744-446e-8286-5ba92589c4bb" id="171" name="Google Shape;17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5288" y="3816650"/>
            <a:ext cx="13049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4916775" y="1093900"/>
            <a:ext cx="38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b="1" lang="pt-BR">
                <a:solidFill>
                  <a:schemeClr val="dk1"/>
                </a:solidFill>
              </a:rPr>
              <a:t>Massa reduzida e comprimento de onda</a:t>
            </a:r>
            <a:endParaRPr/>
          </a:p>
        </p:txBody>
      </p:sp>
      <p:pic>
        <p:nvPicPr>
          <p:cNvPr descr="\frac{1}{\lambda_X} \alpha \mu_u&#10;%e6ec6e77-7c5f-4d61-9fa8-6d3470ae88a9" id="173" name="Google Shape;17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2075" y="4600113"/>
            <a:ext cx="558525" cy="240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\frac{\lambda_H - \lambda_D}{\lambda_H}= \frac{\frac{1}{\mu_H}-\frac{1}{\mu_D}}{\frac{1}{\mu_H}}= \frac{1-\frac{M_H}{M_D}}{1+\frac{M_H}{m}}&#10;%0c621d5f-fe11-49e2-8e92-a2f8acfeecc6" id="174" name="Google Shape;17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4350" y="1667050"/>
            <a:ext cx="30194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342850" y="4349200"/>
            <a:ext cx="40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perceptível que o comprimento de onda fica inversamente proporcional à massa reduzida.</a:t>
            </a:r>
            <a:endParaRPr/>
          </a:p>
        </p:txBody>
      </p:sp>
      <p:pic>
        <p:nvPicPr>
          <p:cNvPr descr="\frac{M_H}{M_D}=\frac{1,007276}{2,013553}=0,500248&#10;%5b5ec1a5-cf2b-47e4-a387-ddd4f0b8c6ba" id="176" name="Google Shape;17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92488" y="2475700"/>
            <a:ext cx="25431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M_H}{m}=1836,15, M_H=M_p&#10;%25e107c3-2f98-4cc0-ba55-8b5880cb6fb1" id="177" name="Google Shape;17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2000" y="2957913"/>
            <a:ext cx="25241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5417100" y="3380400"/>
            <a:ext cx="307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Uso desses valores constantes para calibrar o equipamento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944D">
            <a:alpha val="24670"/>
          </a:srgbClr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F171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 txBox="1"/>
          <p:nvPr>
            <p:ph type="ctrTitle"/>
          </p:nvPr>
        </p:nvSpPr>
        <p:spPr>
          <a:xfrm>
            <a:off x="3280950" y="115800"/>
            <a:ext cx="25821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OBJETIVOS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p19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F171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551625" y="1803350"/>
            <a:ext cx="69588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pt-BR" sz="1800"/>
              <a:t>Mensurar a relação das massas de Hidrogênio e Deutério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❖"/>
            </a:pPr>
            <a:r>
              <a:rPr lang="pt-BR" sz="1800"/>
              <a:t>Determinar a constante de Rydberg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94E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 txBox="1"/>
          <p:nvPr>
            <p:ph type="ctrTitle"/>
          </p:nvPr>
        </p:nvSpPr>
        <p:spPr>
          <a:xfrm>
            <a:off x="3280950" y="115800"/>
            <a:ext cx="25821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MÉTODOS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p20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294E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 txBox="1"/>
          <p:nvPr/>
        </p:nvSpPr>
        <p:spPr>
          <a:xfrm>
            <a:off x="3198275" y="1156200"/>
            <a:ext cx="60249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700"/>
              <a:buChar char="❖"/>
            </a:pPr>
            <a:r>
              <a:rPr lang="pt-BR" sz="1700"/>
              <a:t>Através da aparelhagem do laboratório que será comentada a posteriori, seguiremos o seguinte: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294E95"/>
              </a:buClr>
              <a:buSzPts val="1700"/>
              <a:buChar char="❖"/>
            </a:pPr>
            <a:r>
              <a:rPr lang="pt-BR" sz="1700"/>
              <a:t>Calibragem dos instrumentos utilizando uma lâmpada de </a:t>
            </a:r>
            <a:r>
              <a:rPr lang="pt-BR" sz="1700"/>
              <a:t>mercúrio;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294E95"/>
              </a:buClr>
              <a:buSzPts val="1700"/>
              <a:buChar char="❖"/>
            </a:pPr>
            <a:r>
              <a:rPr lang="pt-BR" sz="1700"/>
              <a:t>Com o auxílio do fotomultiplicador (PMT), determinaremos os locais dos picos [H e D] e em seguida realizaremos análises quantitativas;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294E95"/>
              </a:buClr>
              <a:buSzPts val="1700"/>
              <a:buChar char="❖"/>
            </a:pPr>
            <a:r>
              <a:rPr lang="pt-BR" sz="1700"/>
              <a:t>Nossa a</a:t>
            </a:r>
            <a:r>
              <a:rPr lang="pt-BR" sz="1700"/>
              <a:t>nálise será concentrada nos picos de emissão da Série de Balmer (Luz </a:t>
            </a:r>
            <a:r>
              <a:rPr lang="pt-BR" sz="1700"/>
              <a:t>visível</a:t>
            </a:r>
            <a:r>
              <a:rPr lang="pt-BR" sz="1700"/>
              <a:t>);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94E95"/>
              </a:buClr>
              <a:buSzPts val="1700"/>
              <a:buChar char="❖"/>
            </a:pPr>
            <a:r>
              <a:rPr lang="pt-BR" sz="1700"/>
              <a:t>E para avaliação das medidas, determinaremos a constante de Rydberg para que possamos comparar os valores;</a:t>
            </a:r>
            <a:endParaRPr sz="1700"/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5" y="1209050"/>
            <a:ext cx="2685124" cy="35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325" y="1208250"/>
            <a:ext cx="6454724" cy="39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94E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 txBox="1"/>
          <p:nvPr>
            <p:ph type="ctrTitle"/>
          </p:nvPr>
        </p:nvSpPr>
        <p:spPr>
          <a:xfrm>
            <a:off x="3280950" y="115800"/>
            <a:ext cx="25821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MÉTODOS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p21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294E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00" y="860650"/>
            <a:ext cx="2783749" cy="208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042200" y="591148"/>
            <a:ext cx="1741501" cy="2322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/>
          <p:nvPr/>
        </p:nvSpPr>
        <p:spPr>
          <a:xfrm rot="813278">
            <a:off x="5477189" y="1759871"/>
            <a:ext cx="1384976" cy="1046410"/>
          </a:xfrm>
          <a:prstGeom prst="teardrop">
            <a:avLst>
              <a:gd fmla="val 118152" name="adj"/>
            </a:avLst>
          </a:prstGeom>
          <a:noFill/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 txBox="1"/>
          <p:nvPr/>
        </p:nvSpPr>
        <p:spPr>
          <a:xfrm>
            <a:off x="283700" y="3125400"/>
            <a:ext cx="2543400" cy="400200"/>
          </a:xfrm>
          <a:prstGeom prst="rect">
            <a:avLst/>
          </a:prstGeom>
          <a:noFill/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Amperímetro mede até 10 fA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1166875" y="2119975"/>
            <a:ext cx="110100" cy="9351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 rot="-7177743">
            <a:off x="2811664" y="1296816"/>
            <a:ext cx="110441" cy="1062881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3279975" y="1093900"/>
            <a:ext cx="1591500" cy="400200"/>
          </a:xfrm>
          <a:prstGeom prst="rect">
            <a:avLst/>
          </a:prstGeom>
          <a:noFill/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Fotomultiplicador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